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9" r:id="rId3"/>
    <p:sldId id="268" r:id="rId4"/>
    <p:sldId id="269" r:id="rId5"/>
    <p:sldId id="270" r:id="rId6"/>
    <p:sldId id="271" r:id="rId7"/>
    <p:sldId id="274" r:id="rId8"/>
    <p:sldId id="275" r:id="rId9"/>
    <p:sldId id="27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6C828"/>
    <a:srgbClr val="DE1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%20laptop\Dropbox\znanost\disertacija\empirijski%20dio\obrada\01inozemstvo\inozemstvo_3_pitanj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%20laptop\Dropbox\znanost\disertacija\empirijski%20dio\obrada\02studenti\studenti_tez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%20laptop\Dropbox\znanost\disertacija\empirijski%20dio\obrada\02studenti\studenti_razina_na_ucilistu_i_svakodnevn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Sheet1!$I$90</c:f>
              <c:strCache>
                <c:ptCount val="1"/>
                <c:pt idx="0">
                  <c:v>ICT in education is an essential component of the modern university.</c:v>
                </c:pt>
              </c:strCache>
            </c:strRef>
          </c:tx>
          <c:invertIfNegative val="0"/>
          <c:cat>
            <c:strRef>
              <c:f>Sheet1!$H$91:$H$95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Sheet1!$I$91:$I$95</c:f>
              <c:numCache>
                <c:formatCode>0.00%</c:formatCode>
                <c:ptCount val="5"/>
                <c:pt idx="0">
                  <c:v>0</c:v>
                </c:pt>
                <c:pt idx="1">
                  <c:v>6.8965517241379309E-2</c:v>
                </c:pt>
                <c:pt idx="2">
                  <c:v>6.8965517241379309E-2</c:v>
                </c:pt>
                <c:pt idx="3">
                  <c:v>0.20689655172413793</c:v>
                </c:pt>
                <c:pt idx="4">
                  <c:v>0.65517241379310343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F-40F2-A2AE-A7E744CAE22C}"/>
            </c:ext>
          </c:extLst>
        </c:ser>
        <c:ser>
          <c:idx val="1"/>
          <c:order val="1"/>
          <c:tx>
            <c:strRef>
              <c:f>Sheet1!$J$90</c:f>
              <c:strCache>
                <c:ptCount val="1"/>
                <c:pt idx="0">
                  <c:v>By applying ICT in business and education University / Faculty can provide a competitive advantage in the market.</c:v>
                </c:pt>
              </c:strCache>
            </c:strRef>
          </c:tx>
          <c:invertIfNegative val="0"/>
          <c:cat>
            <c:strRef>
              <c:f>Sheet1!$H$91:$H$95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Sheet1!$J$91:$J$95</c:f>
              <c:numCache>
                <c:formatCode>0.00%</c:formatCode>
                <c:ptCount val="5"/>
                <c:pt idx="0">
                  <c:v>0</c:v>
                </c:pt>
                <c:pt idx="1">
                  <c:v>3.4482758620689655E-2</c:v>
                </c:pt>
                <c:pt idx="2">
                  <c:v>0.10344827586206896</c:v>
                </c:pt>
                <c:pt idx="3">
                  <c:v>0.31034482758620691</c:v>
                </c:pt>
                <c:pt idx="4">
                  <c:v>0.55172413793103448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F-40F2-A2AE-A7E744CAE22C}"/>
            </c:ext>
          </c:extLst>
        </c:ser>
        <c:ser>
          <c:idx val="2"/>
          <c:order val="2"/>
          <c:tx>
            <c:strRef>
              <c:f>Sheet1!$K$90</c:f>
              <c:strCache>
                <c:ptCount val="1"/>
                <c:pt idx="0">
                  <c:v>E-learning system can significantly ease the process of teaching and provide extra free time for teacher.</c:v>
                </c:pt>
              </c:strCache>
            </c:strRef>
          </c:tx>
          <c:invertIfNegative val="0"/>
          <c:cat>
            <c:strRef>
              <c:f>Sheet1!$H$91:$H$95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Sheet1!$K$91:$K$95</c:f>
              <c:numCache>
                <c:formatCode>0.00%</c:formatCode>
                <c:ptCount val="5"/>
                <c:pt idx="0">
                  <c:v>6.8965517241379309E-2</c:v>
                </c:pt>
                <c:pt idx="1">
                  <c:v>6.8965517241379309E-2</c:v>
                </c:pt>
                <c:pt idx="2">
                  <c:v>0.20689655172413793</c:v>
                </c:pt>
                <c:pt idx="3">
                  <c:v>0.34482758620689657</c:v>
                </c:pt>
                <c:pt idx="4">
                  <c:v>0.31034482758620691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F-40F2-A2AE-A7E744CAE22C}"/>
            </c:ext>
          </c:extLst>
        </c:ser>
        <c:ser>
          <c:idx val="3"/>
          <c:order val="3"/>
          <c:tx>
            <c:strRef>
              <c:f>Sheet1!$L$90</c:f>
              <c:strCache>
                <c:ptCount val="1"/>
                <c:pt idx="0">
                  <c:v>Learning management system (LMS) can help in linking the university / faculty with business and social environment.</c:v>
                </c:pt>
              </c:strCache>
            </c:strRef>
          </c:tx>
          <c:invertIfNegative val="0"/>
          <c:cat>
            <c:strRef>
              <c:f>Sheet1!$H$91:$H$95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Sheet1!$L$91:$L$95</c:f>
              <c:numCache>
                <c:formatCode>0.00%</c:formatCode>
                <c:ptCount val="5"/>
                <c:pt idx="0">
                  <c:v>0</c:v>
                </c:pt>
                <c:pt idx="1">
                  <c:v>3.4482758620689655E-2</c:v>
                </c:pt>
                <c:pt idx="2">
                  <c:v>0.27586206896551724</c:v>
                </c:pt>
                <c:pt idx="3">
                  <c:v>0.41379310344827586</c:v>
                </c:pt>
                <c:pt idx="4">
                  <c:v>0.27586206896551724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F-40F2-A2AE-A7E744CAE22C}"/>
            </c:ext>
          </c:extLst>
        </c:ser>
        <c:ser>
          <c:idx val="4"/>
          <c:order val="4"/>
          <c:tx>
            <c:strRef>
              <c:f>Sheet1!$M$90</c:f>
              <c:strCache>
                <c:ptCount val="1"/>
                <c:pt idx="0">
                  <c:v>ICT is sufficiently affordable and available for daily usage for all users within the educational process (students, teachers, and administrative staff). </c:v>
                </c:pt>
              </c:strCache>
            </c:strRef>
          </c:tx>
          <c:invertIfNegative val="0"/>
          <c:cat>
            <c:strRef>
              <c:f>Sheet1!$H$91:$H$95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Neither agree nor disagree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Sheet1!$M$91:$M$95</c:f>
              <c:numCache>
                <c:formatCode>0.00%</c:formatCode>
                <c:ptCount val="5"/>
                <c:pt idx="0">
                  <c:v>0.10344827586206896</c:v>
                </c:pt>
                <c:pt idx="1">
                  <c:v>6.8965517241379309E-2</c:v>
                </c:pt>
                <c:pt idx="2">
                  <c:v>0.20689655172413793</c:v>
                </c:pt>
                <c:pt idx="3">
                  <c:v>0.27586206896551724</c:v>
                </c:pt>
                <c:pt idx="4">
                  <c:v>0.34482758620689657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F-40F2-A2AE-A7E744CAE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953216"/>
        <c:axId val="242959104"/>
        <c:axId val="0"/>
      </c:bar3DChart>
      <c:catAx>
        <c:axId val="2429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242959104"/>
        <c:crosses val="autoZero"/>
        <c:auto val="1"/>
        <c:lblAlgn val="ctr"/>
        <c:lblOffset val="100"/>
        <c:noMultiLvlLbl val="0"/>
      </c:catAx>
      <c:valAx>
        <c:axId val="2429591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242953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0882561286210556E-2"/>
          <c:y val="1.9238903993783602E-2"/>
          <c:w val="0.5767224325470085"/>
          <c:h val="0.3802308268036224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5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Sheet1!$I$48</c:f>
              <c:strCache>
                <c:ptCount val="1"/>
                <c:pt idx="0">
                  <c:v>IKT u obrazovanju neizostavna je komponenta suvremenog Sveučilišta. </c:v>
                </c:pt>
              </c:strCache>
            </c:strRef>
          </c:tx>
          <c:invertIfNegative val="0"/>
          <c:cat>
            <c:strRef>
              <c:f>Sheet1!$H$49:$H$53</c:f>
              <c:strCache>
                <c:ptCount val="5"/>
                <c:pt idx="0">
                  <c:v>Uopće se ne slažem</c:v>
                </c:pt>
                <c:pt idx="1">
                  <c:v>Ne slažem se</c:v>
                </c:pt>
                <c:pt idx="2">
                  <c:v>Niti se slažem niti se ne slažem</c:v>
                </c:pt>
                <c:pt idx="3">
                  <c:v>Slažem se</c:v>
                </c:pt>
                <c:pt idx="4">
                  <c:v>Potpuno se slažem</c:v>
                </c:pt>
              </c:strCache>
            </c:strRef>
          </c:cat>
          <c:val>
            <c:numRef>
              <c:f>Sheet1!$I$49:$I$53</c:f>
              <c:numCache>
                <c:formatCode>0.00%</c:formatCode>
                <c:ptCount val="5"/>
                <c:pt idx="0">
                  <c:v>1.0000000000000005E-2</c:v>
                </c:pt>
                <c:pt idx="1">
                  <c:v>6.0000000000000032E-2</c:v>
                </c:pt>
                <c:pt idx="2">
                  <c:v>0.12000000000000002</c:v>
                </c:pt>
                <c:pt idx="3">
                  <c:v>0.38000000000000111</c:v>
                </c:pt>
                <c:pt idx="4">
                  <c:v>0.6700000000000027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1-462A-A6E1-CD09D7D93455}"/>
            </c:ext>
          </c:extLst>
        </c:ser>
        <c:ser>
          <c:idx val="1"/>
          <c:order val="1"/>
          <c:tx>
            <c:strRef>
              <c:f>Sheet1!$J$48</c:f>
              <c:strCache>
                <c:ptCount val="1"/>
                <c:pt idx="0">
                  <c:v>Primjenom IKT u poslovanju i obrazovanju Sveučilište / Fakultet može osigurati konkurentsku prednost na tržištu.</c:v>
                </c:pt>
              </c:strCache>
            </c:strRef>
          </c:tx>
          <c:invertIfNegative val="0"/>
          <c:cat>
            <c:strRef>
              <c:f>Sheet1!$H$49:$H$53</c:f>
              <c:strCache>
                <c:ptCount val="5"/>
                <c:pt idx="0">
                  <c:v>Uopće se ne slažem</c:v>
                </c:pt>
                <c:pt idx="1">
                  <c:v>Ne slažem se</c:v>
                </c:pt>
                <c:pt idx="2">
                  <c:v>Niti se slažem niti se ne slažem</c:v>
                </c:pt>
                <c:pt idx="3">
                  <c:v>Slažem se</c:v>
                </c:pt>
                <c:pt idx="4">
                  <c:v>Potpuno se slažem</c:v>
                </c:pt>
              </c:strCache>
            </c:strRef>
          </c:cat>
          <c:val>
            <c:numRef>
              <c:f>Sheet1!$J$49:$J$53</c:f>
              <c:numCache>
                <c:formatCode>0.00%</c:formatCode>
                <c:ptCount val="5"/>
                <c:pt idx="0">
                  <c:v>1.0000000000000005E-2</c:v>
                </c:pt>
                <c:pt idx="1">
                  <c:v>2.0000000000000011E-2</c:v>
                </c:pt>
                <c:pt idx="2">
                  <c:v>0.1</c:v>
                </c:pt>
                <c:pt idx="3">
                  <c:v>0.52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1-462A-A6E1-CD09D7D93455}"/>
            </c:ext>
          </c:extLst>
        </c:ser>
        <c:ser>
          <c:idx val="2"/>
          <c:order val="2"/>
          <c:tx>
            <c:strRef>
              <c:f>Sheet1!$K$48</c:f>
              <c:strCache>
                <c:ptCount val="1"/>
                <c:pt idx="0">
                  <c:v>Sustav za e-učenje može značajno olakšati nastavni proces i nastavniku donijeti dodatno raspoloživo vrijeme. </c:v>
                </c:pt>
              </c:strCache>
            </c:strRef>
          </c:tx>
          <c:invertIfNegative val="0"/>
          <c:cat>
            <c:strRef>
              <c:f>Sheet1!$H$49:$H$53</c:f>
              <c:strCache>
                <c:ptCount val="5"/>
                <c:pt idx="0">
                  <c:v>Uopće se ne slažem</c:v>
                </c:pt>
                <c:pt idx="1">
                  <c:v>Ne slažem se</c:v>
                </c:pt>
                <c:pt idx="2">
                  <c:v>Niti se slažem niti se ne slažem</c:v>
                </c:pt>
                <c:pt idx="3">
                  <c:v>Slažem se</c:v>
                </c:pt>
                <c:pt idx="4">
                  <c:v>Potpuno se slažem</c:v>
                </c:pt>
              </c:strCache>
            </c:strRef>
          </c:cat>
          <c:val>
            <c:numRef>
              <c:f>Sheet1!$K$49:$K$53</c:f>
              <c:numCache>
                <c:formatCode>0.00%</c:formatCode>
                <c:ptCount val="5"/>
                <c:pt idx="0">
                  <c:v>3.0000000000000002E-2</c:v>
                </c:pt>
                <c:pt idx="1">
                  <c:v>3.0000000000000002E-2</c:v>
                </c:pt>
                <c:pt idx="2">
                  <c:v>0.29000000000000031</c:v>
                </c:pt>
                <c:pt idx="3">
                  <c:v>0.42000000000000032</c:v>
                </c:pt>
                <c:pt idx="4">
                  <c:v>0.47000000000000008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1-462A-A6E1-CD09D7D93455}"/>
            </c:ext>
          </c:extLst>
        </c:ser>
        <c:ser>
          <c:idx val="3"/>
          <c:order val="3"/>
          <c:tx>
            <c:strRef>
              <c:f>Sheet1!$L$48</c:f>
              <c:strCache>
                <c:ptCount val="1"/>
                <c:pt idx="0">
                  <c:v>Informatički sustav (LMS) može pomoći u povezivanju Sveučilišta / Fakulteta s gospodarstvom i društvenom okolinom.</c:v>
                </c:pt>
              </c:strCache>
            </c:strRef>
          </c:tx>
          <c:invertIfNegative val="0"/>
          <c:cat>
            <c:strRef>
              <c:f>Sheet1!$H$49:$H$53</c:f>
              <c:strCache>
                <c:ptCount val="5"/>
                <c:pt idx="0">
                  <c:v>Uopće se ne slažem</c:v>
                </c:pt>
                <c:pt idx="1">
                  <c:v>Ne slažem se</c:v>
                </c:pt>
                <c:pt idx="2">
                  <c:v>Niti se slažem niti se ne slažem</c:v>
                </c:pt>
                <c:pt idx="3">
                  <c:v>Slažem se</c:v>
                </c:pt>
                <c:pt idx="4">
                  <c:v>Potpuno se slažem</c:v>
                </c:pt>
              </c:strCache>
            </c:strRef>
          </c:cat>
          <c:val>
            <c:numRef>
              <c:f>Sheet1!$L$49:$L$53</c:f>
              <c:numCache>
                <c:formatCode>0.00%</c:formatCode>
                <c:ptCount val="5"/>
                <c:pt idx="0">
                  <c:v>4.0000000000000022E-2</c:v>
                </c:pt>
                <c:pt idx="1">
                  <c:v>2.0000000000000011E-2</c:v>
                </c:pt>
                <c:pt idx="2">
                  <c:v>0.16</c:v>
                </c:pt>
                <c:pt idx="3">
                  <c:v>0.51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B1-462A-A6E1-CD09D7D93455}"/>
            </c:ext>
          </c:extLst>
        </c:ser>
        <c:ser>
          <c:idx val="4"/>
          <c:order val="4"/>
          <c:tx>
            <c:strRef>
              <c:f>Sheet1!$M$48</c:f>
              <c:strCache>
                <c:ptCount val="1"/>
                <c:pt idx="0">
                  <c:v>IKT dovoljno je pristupačna i jednostavna kako bi ju svi korisnici unutar obrazovnog procesa (studenti, nastavnici, administrativno osoblje) koristili svakodnevno.</c:v>
                </c:pt>
              </c:strCache>
            </c:strRef>
          </c:tx>
          <c:invertIfNegative val="0"/>
          <c:cat>
            <c:strRef>
              <c:f>Sheet1!$H$49:$H$53</c:f>
              <c:strCache>
                <c:ptCount val="5"/>
                <c:pt idx="0">
                  <c:v>Uopće se ne slažem</c:v>
                </c:pt>
                <c:pt idx="1">
                  <c:v>Ne slažem se</c:v>
                </c:pt>
                <c:pt idx="2">
                  <c:v>Niti se slažem niti se ne slažem</c:v>
                </c:pt>
                <c:pt idx="3">
                  <c:v>Slažem se</c:v>
                </c:pt>
                <c:pt idx="4">
                  <c:v>Potpuno se slažem</c:v>
                </c:pt>
              </c:strCache>
            </c:strRef>
          </c:cat>
          <c:val>
            <c:numRef>
              <c:f>Sheet1!$M$49:$M$53</c:f>
              <c:numCache>
                <c:formatCode>0.00%</c:formatCode>
                <c:ptCount val="5"/>
                <c:pt idx="0">
                  <c:v>3.0000000000000002E-2</c:v>
                </c:pt>
                <c:pt idx="1">
                  <c:v>0.05</c:v>
                </c:pt>
                <c:pt idx="2">
                  <c:v>0.18000000000000024</c:v>
                </c:pt>
                <c:pt idx="3">
                  <c:v>0.47000000000000008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B1-462A-A6E1-CD09D7D93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065792"/>
        <c:axId val="244067328"/>
        <c:axId val="0"/>
      </c:bar3DChart>
      <c:catAx>
        <c:axId val="2440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244067328"/>
        <c:crosses val="autoZero"/>
        <c:auto val="1"/>
        <c:lblAlgn val="ctr"/>
        <c:lblOffset val="100"/>
        <c:noMultiLvlLbl val="0"/>
      </c:catAx>
      <c:valAx>
        <c:axId val="24406732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244065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6073691966708827E-2"/>
          <c:y val="0.64961531438062292"/>
          <c:w val="0.87316915246705273"/>
          <c:h val="0.3492270241029031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hr-HR" sz="1200">
                <a:latin typeface="Times New Roman" pitchFamily="18" charset="0"/>
                <a:cs typeface="Times New Roman" pitchFamily="18" charset="0"/>
              </a:rPr>
              <a:t>Kolika je, prema Vašem mišljenju, razina korištenja IKT u obrazovanju na Vašem Fakultetu?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Sheet1!$H$36:$H$40</c:f>
              <c:strCache>
                <c:ptCount val="5"/>
                <c:pt idx="0">
                  <c:v>Nedovoljna</c:v>
                </c:pt>
                <c:pt idx="1">
                  <c:v>Loša</c:v>
                </c:pt>
                <c:pt idx="2">
                  <c:v>Dobra</c:v>
                </c:pt>
                <c:pt idx="3">
                  <c:v>Vrlo dobra</c:v>
                </c:pt>
                <c:pt idx="4">
                  <c:v>Odlična</c:v>
                </c:pt>
              </c:strCache>
            </c:strRef>
          </c:cat>
          <c:val>
            <c:numRef>
              <c:f>Sheet1!$I$36:$I$40</c:f>
              <c:numCache>
                <c:formatCode>###0</c:formatCode>
                <c:ptCount val="5"/>
                <c:pt idx="0">
                  <c:v>24</c:v>
                </c:pt>
                <c:pt idx="1">
                  <c:v>53</c:v>
                </c:pt>
                <c:pt idx="2">
                  <c:v>27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BC-4190-91E4-17381C205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096000"/>
        <c:axId val="244101888"/>
      </c:lineChart>
      <c:catAx>
        <c:axId val="2440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244101888"/>
        <c:crosses val="autoZero"/>
        <c:auto val="1"/>
        <c:lblAlgn val="ctr"/>
        <c:lblOffset val="100"/>
        <c:noMultiLvlLbl val="0"/>
      </c:catAx>
      <c:valAx>
        <c:axId val="244101888"/>
        <c:scaling>
          <c:orientation val="minMax"/>
        </c:scaling>
        <c:delete val="0"/>
        <c:axPos val="l"/>
        <c:majorGridlines/>
        <c:numFmt formatCode="#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24409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12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5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40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3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8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4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5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0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5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D702-17F8-4BDF-B32D-5ABBB2A553FC}" type="datetimeFigureOut">
              <a:rPr lang="en-GB" smtClean="0"/>
              <a:t>08/06/2016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BF13E1-B7B1-4D8D-96FB-0076A486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fir.hr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314" y="1698899"/>
            <a:ext cx="5486400" cy="1577592"/>
          </a:xfrm>
          <a:ln w="28575">
            <a:noFill/>
          </a:ln>
        </p:spPr>
        <p:txBody>
          <a:bodyPr/>
          <a:lstStyle/>
          <a:p>
            <a:pPr algn="ctr"/>
            <a:r>
              <a:rPr lang="hr-HR" sz="3200" b="1" dirty="0"/>
              <a:t>Loops.hr </a:t>
            </a:r>
            <a:br>
              <a:rPr lang="hr-HR" sz="3200" b="1" dirty="0"/>
            </a:br>
            <a:r>
              <a:rPr lang="hr-HR" sz="3200" b="1" dirty="0"/>
              <a:t>- Domena pravog znalca -</a:t>
            </a:r>
            <a:br>
              <a:rPr lang="hr-HR" sz="3200" b="1" dirty="0"/>
            </a:b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2281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35" y="0"/>
            <a:ext cx="3293840" cy="52174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886159" y="144999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200" b="1" dirty="0"/>
              <a:t>Otvorenje!</a:t>
            </a:r>
            <a:endParaRPr lang="en-GB" sz="3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881654" y="2902224"/>
            <a:ext cx="8490717" cy="2500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dr.sc. Milan Puvača</a:t>
            </a:r>
          </a:p>
          <a:p>
            <a:pPr algn="ctr"/>
            <a:r>
              <a:rPr lang="hr-HR" sz="2400" b="1" dirty="0"/>
              <a:t>Dino Matijašević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 err="1"/>
              <a:t>Ofir</a:t>
            </a:r>
            <a:r>
              <a:rPr lang="hr-HR" sz="2400" b="1" dirty="0"/>
              <a:t> d.o.o.</a:t>
            </a:r>
            <a:br>
              <a:rPr lang="hr-HR" sz="2400" b="1" dirty="0"/>
            </a:br>
            <a:r>
              <a:rPr lang="hr-HR" sz="2400" b="1" dirty="0">
                <a:hlinkClick r:id="rId5"/>
              </a:rPr>
              <a:t>www.ofir.hr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83254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7132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Tehnologija u nastavi?!</a:t>
            </a:r>
            <a:endParaRPr lang="en-GB" sz="2400" b="1" dirty="0"/>
          </a:p>
        </p:txBody>
      </p:sp>
      <p:pic>
        <p:nvPicPr>
          <p:cNvPr id="8" name="Picture 7" descr="Pressey_Machine_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934" y="1727268"/>
            <a:ext cx="2781188" cy="2884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3" y="1345109"/>
            <a:ext cx="58674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7132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Promjena pristupa</a:t>
            </a:r>
            <a:endParaRPr lang="en-GB" sz="2400" b="1" dirty="0"/>
          </a:p>
        </p:txBody>
      </p:sp>
      <p:pic>
        <p:nvPicPr>
          <p:cNvPr id="9" name="Picture 8" descr="student_centered_learnin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7174" y="1356925"/>
            <a:ext cx="3701277" cy="43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7132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Korisnici 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554436" y="1008039"/>
            <a:ext cx="86281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400" dirty="0"/>
              <a:t>Djelatnik 21. stoljeća (a današnji srednjoškolac / student) trebao bi imati vještine: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prihvaćanja nesigurnost,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učenja prilagođavati mišljenje, akcije i stavove na osnovu sadašnjosti,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stalnog učenja iz više različitih izvora informacija,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razumijevanja globalnih, mobilnih i tehnoloških trendova,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sposobnost rada u timu,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sposobnost rada i rješavanja kompleksnih i nejasnih problema,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preuzimanja rizika i kontrole strahova,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želje za učenje novih vještina,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otvorenog uma i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orijentacije ka budućnosti.</a:t>
            </a:r>
          </a:p>
        </p:txBody>
      </p:sp>
    </p:spTree>
    <p:extLst>
      <p:ext uri="{BB962C8B-B14F-4D97-AF65-F5344CB8AC3E}">
        <p14:creationId xmlns:p14="http://schemas.microsoft.com/office/powerpoint/2010/main" val="21619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7132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Efekti</a:t>
            </a:r>
            <a:endParaRPr lang="en-GB" sz="2400" b="1" dirty="0"/>
          </a:p>
        </p:txBody>
      </p:sp>
      <p:pic>
        <p:nvPicPr>
          <p:cNvPr id="6" name="Picture 5" descr="e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334" y="1073909"/>
            <a:ext cx="5434925" cy="2424665"/>
          </a:xfrm>
          <a:prstGeom prst="rect">
            <a:avLst/>
          </a:prstGeom>
        </p:spPr>
      </p:pic>
      <p:pic>
        <p:nvPicPr>
          <p:cNvPr id="8" name="Picture 7" descr="e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3386" y="1794774"/>
            <a:ext cx="6188614" cy="46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7132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Izazovi</a:t>
            </a:r>
            <a:endParaRPr lang="en-GB" sz="2400" b="1" dirty="0"/>
          </a:p>
        </p:txBody>
      </p:sp>
      <p:pic>
        <p:nvPicPr>
          <p:cNvPr id="9" name="Picture 8" descr="ha-h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191" y="863167"/>
            <a:ext cx="7513983" cy="50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7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113182" y="6753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Stanje – EU i okruženje</a:t>
            </a:r>
            <a:endParaRPr lang="en-GB" sz="24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77334" y="510332"/>
          <a:ext cx="9886033" cy="629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775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113182" y="6753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Stanje – Hrvatska</a:t>
            </a:r>
            <a:endParaRPr lang="en-GB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00722196"/>
              </p:ext>
            </p:extLst>
          </p:nvPr>
        </p:nvGraphicFramePr>
        <p:xfrm>
          <a:off x="1473958" y="641888"/>
          <a:ext cx="8502555" cy="539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825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41362"/>
            <a:ext cx="1019175" cy="76200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28" y="6041362"/>
            <a:ext cx="3148484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113182" y="67530"/>
            <a:ext cx="6270171" cy="885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/>
              <a:t>Stanje – Hrvatska</a:t>
            </a:r>
            <a:endParaRPr lang="en-GB" sz="24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12681222"/>
              </p:ext>
            </p:extLst>
          </p:nvPr>
        </p:nvGraphicFramePr>
        <p:xfrm>
          <a:off x="2235528" y="953135"/>
          <a:ext cx="7042088" cy="423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74402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127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Loops.hr  - Domena pravog znalca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znanstveni laboratorij</dc:title>
  <dc:creator>Pc</dc:creator>
  <cp:lastModifiedBy>Milan</cp:lastModifiedBy>
  <cp:revision>38</cp:revision>
  <dcterms:created xsi:type="dcterms:W3CDTF">2016-03-18T08:07:10Z</dcterms:created>
  <dcterms:modified xsi:type="dcterms:W3CDTF">2016-06-08T05:49:28Z</dcterms:modified>
</cp:coreProperties>
</file>